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  <p:embeddedFont>
      <p:font typeface="Lora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ora-bold.fntdata"/><Relationship Id="rId47" Type="http://schemas.openxmlformats.org/officeDocument/2006/relationships/font" Target="fonts/Lora-regular.fntdata"/><Relationship Id="rId49" Type="http://schemas.openxmlformats.org/officeDocument/2006/relationships/font" Target="fonts/Lor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or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544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5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0ceef9839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0ceef983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0ceef9839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0ceef983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0ceef9839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0ceef983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a788a80e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a788a80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4a788a80e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4a788a80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a788a80e_1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a788a80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a788a80e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a788a80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a788a80e_1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a788a80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a788a80e_1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a788a80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a788a80e_1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a788a8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544c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544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a788a80e_1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a788a80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a788a80e_1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a788a80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4a788a80e_1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4a788a80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a788a80e_1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a788a8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a788a80e_1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a788a80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a788a80e_1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4a788a80e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4a788a80e_1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4a788a80e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4a788a80e_1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4a788a80e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a788a80e_1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a788a80e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a788a80e_1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a788a80e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0ceef983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0ceef98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ab3adf4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4ab3adf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4ab3adf4d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4ab3adf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ab3adf4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ab3adf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5405d8222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5405d82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5405d8222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5405d822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5405d8222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5405d82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5405d8222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5405d82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5405d8222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5405d822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4a342922f_0_6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4a342922f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0ceef9839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0ceef98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0ceef9839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0ceef98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ceef9839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ceef983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0ceef9839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0ceef98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9544c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9544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mdpdoctor7@hotmail.com" TargetMode="External"/><Relationship Id="rId4" Type="http://schemas.openxmlformats.org/officeDocument/2006/relationships/hyperlink" Target="http://mdpdoctor7@hot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645025" y="10015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 RPG Design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900975" y="2346750"/>
            <a:ext cx="7385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 Doctor </a:t>
            </a:r>
            <a:endParaRPr sz="2250">
              <a:solidFill>
                <a:srgbClr val="474747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1228125" y="428475"/>
            <a:ext cx="7586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FUNCTIONS </a:t>
            </a:r>
            <a:r>
              <a:rPr b="1" lang="es" sz="2800"/>
              <a:t>OF </a:t>
            </a:r>
            <a:r>
              <a:rPr b="1" lang="es" sz="2800"/>
              <a:t>NPCs </a:t>
            </a:r>
            <a:r>
              <a:rPr b="1" lang="es" sz="2800"/>
              <a:t>- </a:t>
            </a:r>
            <a:r>
              <a:rPr b="1" lang="es" sz="2400"/>
              <a:t>DESIGN PATTERNS 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1737300" y="267175"/>
            <a:ext cx="8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ADVERSARY: enemy vs opponent</a:t>
            </a:r>
            <a:endParaRPr sz="2400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644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400"/>
              <a:t>1) Enemy:</a:t>
            </a:r>
            <a:r>
              <a:rPr lang="es" sz="2400"/>
              <a:t> your average skeleton (that’s it)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400"/>
              <a:t>2) Opponent: 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Slow down players progression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Develop new strategies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Own Goals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Can be: </a:t>
            </a:r>
            <a:r>
              <a:rPr b="1" lang="es" sz="2400"/>
              <a:t>Manipulator, Villain...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  </a:t>
            </a:r>
            <a:r>
              <a:rPr i="1" lang="es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325" y="1923050"/>
            <a:ext cx="2900050" cy="29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228375" y="294525"/>
            <a:ext cx="8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ROLE MODEL</a:t>
            </a:r>
            <a:endParaRPr sz="2400"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570075" y="1097725"/>
            <a:ext cx="74052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Serves as </a:t>
            </a:r>
            <a:r>
              <a:rPr b="1" lang="es" sz="2400"/>
              <a:t>example</a:t>
            </a:r>
            <a:r>
              <a:rPr lang="es" sz="2400"/>
              <a:t> to the player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Shows him </a:t>
            </a:r>
            <a:r>
              <a:rPr b="1" lang="es" sz="2400"/>
              <a:t>how to perform a task</a:t>
            </a:r>
            <a:r>
              <a:rPr lang="e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Tests the player’s </a:t>
            </a:r>
            <a:r>
              <a:rPr b="1" lang="es" sz="2400"/>
              <a:t>ability to learn</a:t>
            </a:r>
            <a:r>
              <a:rPr lang="e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“</a:t>
            </a:r>
            <a:r>
              <a:rPr b="1" lang="es" sz="2400"/>
              <a:t>Practical tutorial”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  </a:t>
            </a:r>
            <a:r>
              <a:rPr i="1" lang="es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228375" y="294525"/>
            <a:ext cx="8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EDITABLE</a:t>
            </a:r>
            <a:endParaRPr sz="2400"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570075" y="1097725"/>
            <a:ext cx="74052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Usually players change </a:t>
            </a:r>
            <a:r>
              <a:rPr b="1" lang="es" sz="2400"/>
              <a:t>their stats</a:t>
            </a:r>
            <a:r>
              <a:rPr lang="e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Editable AI </a:t>
            </a:r>
            <a:r>
              <a:rPr b="1" lang="es" sz="2400"/>
              <a:t>can be altered too</a:t>
            </a:r>
            <a:endParaRPr b="1"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Example: Altering a weapon that both the player and other NPCs use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  </a:t>
            </a:r>
            <a:r>
              <a:rPr i="1" lang="es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228375" y="294525"/>
            <a:ext cx="8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VISIBLE</a:t>
            </a:r>
            <a:endParaRPr sz="2400"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37525" y="810450"/>
            <a:ext cx="74052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Hints</a:t>
            </a:r>
            <a:r>
              <a:rPr lang="es" sz="2400"/>
              <a:t> to the player of </a:t>
            </a:r>
            <a:r>
              <a:rPr b="1" lang="es" sz="2400"/>
              <a:t>AI info / behaviour</a:t>
            </a:r>
            <a:r>
              <a:rPr lang="es" sz="2400"/>
              <a:t>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Minimap </a:t>
            </a:r>
            <a:r>
              <a:rPr lang="es" sz="2400"/>
              <a:t>(...)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  </a:t>
            </a:r>
            <a:r>
              <a:rPr i="1" lang="es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900" y="2175175"/>
            <a:ext cx="2664350" cy="26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2339225" y="390275"/>
            <a:ext cx="8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TO AVOID - METAGAMING </a:t>
            </a:r>
            <a:endParaRPr sz="2400"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705250" y="1116625"/>
            <a:ext cx="74052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Using </a:t>
            </a:r>
            <a:r>
              <a:rPr b="1" lang="es" sz="2400"/>
              <a:t>real life info to succeed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When the character </a:t>
            </a:r>
            <a:r>
              <a:rPr b="1" lang="es" sz="2400"/>
              <a:t>is not aware of it 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Example: re-enter level to loot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  </a:t>
            </a:r>
            <a:r>
              <a:rPr i="1" lang="es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EXERCISE part 2: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Recover your part 1 friends and enemies and ...</a:t>
            </a:r>
            <a:endParaRPr sz="3000"/>
          </a:p>
        </p:txBody>
      </p:sp>
      <p:sp>
        <p:nvSpPr>
          <p:cNvPr id="157" name="Google Shape;157;p28"/>
          <p:cNvSpPr txBox="1"/>
          <p:nvPr>
            <p:ph idx="2" type="body"/>
          </p:nvPr>
        </p:nvSpPr>
        <p:spPr>
          <a:xfrm>
            <a:off x="4939500" y="1161950"/>
            <a:ext cx="3933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Differentiate enemies from opponents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Which of the mentioned patterns will you use ?  </a:t>
            </a:r>
            <a:endParaRPr b="1"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58" name="Google Shape;158;p28"/>
          <p:cNvSpPr txBox="1"/>
          <p:nvPr>
            <p:ph idx="2" type="body"/>
          </p:nvPr>
        </p:nvSpPr>
        <p:spPr>
          <a:xfrm>
            <a:off x="5611775" y="971250"/>
            <a:ext cx="39336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TODO </a:t>
            </a:r>
            <a:endParaRPr b="1"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1228125" y="428475"/>
            <a:ext cx="7586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           THEMED ENEMY GROUPS 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1064050" y="43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THEMATIC CONSISTENCY IN ENEMIES</a:t>
            </a:r>
            <a:endParaRPr sz="2400"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619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Art, narrative… But most importantly: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400"/>
              <a:t>behaviour 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i="1" lang="es" sz="2400"/>
              <a:t>Example: loot depending on enemy type </a:t>
            </a:r>
            <a:r>
              <a:rPr i="1" lang="es" sz="2400"/>
              <a:t> </a:t>
            </a:r>
            <a:endParaRPr i="1"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725" y="1471625"/>
            <a:ext cx="2315602" cy="327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1064050" y="43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THEMED ENEMY GROUPS </a:t>
            </a:r>
            <a:r>
              <a:rPr b="1" lang="es" sz="2400"/>
              <a:t>- OPTION 1</a:t>
            </a:r>
            <a:endParaRPr sz="2400"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619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Recurrent enemy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Set of traits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Relation to lore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Miniboss level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425" y="1851975"/>
            <a:ext cx="5245325" cy="29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TYPES OF AI - </a:t>
            </a:r>
            <a:r>
              <a:rPr b="1" lang="es" sz="2400"/>
              <a:t>COMMON TERMS </a:t>
            </a:r>
            <a:endParaRPr b="1" sz="24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23400" y="1628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Agent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Algorithmic Agent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NPC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Cheating AI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1064050" y="43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THEMED ENEMY GROUPS </a:t>
            </a:r>
            <a:r>
              <a:rPr b="1" lang="es" sz="2400"/>
              <a:t>- OPTION 2</a:t>
            </a:r>
            <a:endParaRPr sz="2400"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66425" y="2015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Group of weak enemies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Can have a leader  </a:t>
            </a:r>
            <a:r>
              <a:rPr lang="e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Example: patrol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   </a:t>
            </a:r>
            <a:r>
              <a:rPr i="1" lang="es" sz="2400"/>
              <a:t>these don’t seem so weak</a:t>
            </a:r>
            <a:endParaRPr i="1"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450" y="1537825"/>
            <a:ext cx="4509575" cy="25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623400" y="40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THEMED ENEMY GROUPS - </a:t>
            </a:r>
            <a:r>
              <a:rPr b="1" lang="es" sz="2400"/>
              <a:t>OPTION 3: Encounter</a:t>
            </a:r>
            <a:endParaRPr sz="2400"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619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Tank + weak enemies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2 types: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Tank attacker vs HP absorber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199" y="1176425"/>
            <a:ext cx="2823749" cy="36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2661650" y="37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ENEMY FORMATIONS</a:t>
            </a:r>
            <a:endParaRPr sz="2400"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619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Enemies </a:t>
            </a:r>
            <a:r>
              <a:rPr b="1" lang="es" sz="2400"/>
              <a:t>aware of other enemies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Field of View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Radius</a:t>
            </a:r>
            <a:r>
              <a:rPr lang="es" sz="2400"/>
              <a:t> around enemy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050" y="2265050"/>
            <a:ext cx="5139525" cy="24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2661650" y="37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FORMATIONS - </a:t>
            </a:r>
            <a:r>
              <a:rPr b="1" lang="es" sz="2400"/>
              <a:t>WEDGE </a:t>
            </a:r>
            <a:endParaRPr sz="2400"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256975" y="2357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Enemy </a:t>
            </a:r>
            <a:r>
              <a:rPr b="1" lang="es" sz="2400"/>
              <a:t>won’t shoot his friend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Useful for </a:t>
            </a:r>
            <a:r>
              <a:rPr b="1" lang="es" sz="2400"/>
              <a:t>groups with leader</a:t>
            </a:r>
            <a:endParaRPr b="1"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325" y="1236600"/>
            <a:ext cx="4173250" cy="35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2661650" y="37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FORMATIONS - </a:t>
            </a:r>
            <a:r>
              <a:rPr b="1" lang="es" sz="2400"/>
              <a:t>DIAMOND</a:t>
            </a:r>
            <a:r>
              <a:rPr b="1" lang="es" sz="2400"/>
              <a:t> </a:t>
            </a:r>
            <a:endParaRPr sz="2400"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735775" y="1167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4 directions</a:t>
            </a:r>
            <a:r>
              <a:rPr lang="es" sz="2400"/>
              <a:t> covered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Hard to penetrate</a:t>
            </a:r>
            <a:r>
              <a:rPr lang="es" sz="2400"/>
              <a:t> inside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Useful if they </a:t>
            </a:r>
            <a:r>
              <a:rPr b="1" lang="es" sz="2400"/>
              <a:t>protect something</a:t>
            </a:r>
            <a:endParaRPr b="1"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0" y="2634375"/>
            <a:ext cx="4879025" cy="22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1580975" y="37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FORMATIONS - </a:t>
            </a:r>
            <a:r>
              <a:rPr b="1" lang="es" sz="2400"/>
              <a:t>COLUMN &amp; LINE</a:t>
            </a:r>
            <a:r>
              <a:rPr b="1" lang="es" sz="2400"/>
              <a:t> </a:t>
            </a:r>
            <a:endParaRPr sz="2400"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256975" y="2357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Very useful vs </a:t>
            </a:r>
            <a:r>
              <a:rPr b="1" lang="es" sz="2400"/>
              <a:t>front / side attacks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But a bit weird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649" y="1095774"/>
            <a:ext cx="3469925" cy="35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1061150" y="37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SPAWNING </a:t>
            </a:r>
            <a:r>
              <a:rPr b="1" lang="es" sz="2400"/>
              <a:t>- The Problem: “Random Encounters”</a:t>
            </a:r>
            <a:endParaRPr sz="2400"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619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Pokémon,  Dragon Quest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Aleatory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Enemies: invisible or hard to avoid 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000" y="2312175"/>
            <a:ext cx="3238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1061150" y="37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SPAWNING </a:t>
            </a:r>
            <a:r>
              <a:rPr b="1" lang="es" sz="2400"/>
              <a:t>- 3 Solutions</a:t>
            </a:r>
            <a:endParaRPr sz="2400"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619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Large areas scripted for X enemy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Aleatory to a </a:t>
            </a:r>
            <a:r>
              <a:rPr b="1" lang="es" sz="2400"/>
              <a:t>certain point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Infield Enemies</a:t>
            </a:r>
            <a:r>
              <a:rPr lang="es" sz="2400"/>
              <a:t>: marked in map</a:t>
            </a:r>
            <a:r>
              <a:rPr lang="es" sz="2400"/>
              <a:t> 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000" y="2298500"/>
            <a:ext cx="3238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2894200" y="39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COMMON ATTACKS </a:t>
            </a:r>
            <a:endParaRPr sz="2400"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619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Waves</a:t>
            </a:r>
            <a:r>
              <a:rPr lang="es" sz="2400"/>
              <a:t>: grupal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Long Range: keeps formation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Melee: Breaks formation and surrounds player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Hit &amp; Run</a:t>
            </a:r>
            <a:r>
              <a:rPr lang="es" sz="2400"/>
              <a:t>: individual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EXERCISE part 3: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Create a Themed Enemy Group for your game</a:t>
            </a:r>
            <a:endParaRPr sz="3000"/>
          </a:p>
        </p:txBody>
      </p:sp>
      <p:sp>
        <p:nvSpPr>
          <p:cNvPr id="245" name="Google Shape;245;p41"/>
          <p:cNvSpPr txBox="1"/>
          <p:nvPr>
            <p:ph idx="2" type="body"/>
          </p:nvPr>
        </p:nvSpPr>
        <p:spPr>
          <a:xfrm>
            <a:off x="4927400" y="629450"/>
            <a:ext cx="3933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Structure + Formation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How will you spawn enemies in your game? </a:t>
            </a:r>
            <a:endParaRPr sz="2400"/>
          </a:p>
        </p:txBody>
      </p:sp>
      <p:sp>
        <p:nvSpPr>
          <p:cNvPr id="246" name="Google Shape;246;p41"/>
          <p:cNvSpPr txBox="1"/>
          <p:nvPr>
            <p:ph idx="2" type="body"/>
          </p:nvPr>
        </p:nvSpPr>
        <p:spPr>
          <a:xfrm>
            <a:off x="4753075" y="1073875"/>
            <a:ext cx="39336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TAKE INTO ACCOUNT</a:t>
            </a:r>
            <a:endParaRPr b="1"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968200" y="332725"/>
            <a:ext cx="7586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TYPES OF AI - </a:t>
            </a:r>
            <a:r>
              <a:rPr b="1" lang="es" sz="2400"/>
              <a:t>SPECIALIZED &amp; DIFFERENTIATIONS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237100" y="428475"/>
            <a:ext cx="7586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S</a:t>
            </a:r>
            <a:r>
              <a:rPr b="1" lang="es" sz="2800"/>
              <a:t>CALABILITY 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2894200" y="39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THE PROBLEM</a:t>
            </a:r>
            <a:endParaRPr sz="2400"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1323975" y="166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State machines: good for a single NPC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Not enough for the whole NPC community </a:t>
            </a:r>
            <a:endParaRPr b="1"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1006425" y="39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THE SOLUTION - </a:t>
            </a:r>
            <a:r>
              <a:rPr b="1" lang="es" sz="2400"/>
              <a:t>Hierarchical Task Network (HTN) </a:t>
            </a:r>
            <a:endParaRPr sz="2400"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623400" y="1357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World State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Sensors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Tasks</a:t>
            </a:r>
            <a:r>
              <a:rPr lang="es" sz="2400"/>
              <a:t>: primitive vs compound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Conditions + operators 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Domain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Planner</a:t>
            </a:r>
            <a:r>
              <a:rPr lang="es" sz="2400"/>
              <a:t>: stack of tasks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Plan Runner</a:t>
            </a:r>
            <a:r>
              <a:rPr lang="es" sz="2400"/>
              <a:t> 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375" y="1111200"/>
            <a:ext cx="2905650" cy="39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84850" y="13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CORE LOOP</a:t>
            </a:r>
            <a:endParaRPr sz="2400"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623400" y="1357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875" y="803850"/>
            <a:ext cx="6257125" cy="40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1817300" y="39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EXAMPLE </a:t>
            </a:r>
            <a:r>
              <a:rPr b="1" lang="es"/>
              <a:t>PLAN CONDITIONS </a:t>
            </a:r>
            <a:endParaRPr sz="2400"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1107475" y="1514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Distance to player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Direction of player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Remaining HP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Extra for groups: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Group Strength 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498150" y="34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EXAMPLE PLAN CONDITIONS - </a:t>
            </a:r>
            <a:r>
              <a:rPr b="1" lang="es" sz="2400"/>
              <a:t>GROUP STRENGTH</a:t>
            </a:r>
            <a:endParaRPr sz="2400"/>
          </a:p>
        </p:txBody>
      </p:sp>
      <p:sp>
        <p:nvSpPr>
          <p:cNvPr id="283" name="Google Shape;283;p47"/>
          <p:cNvSpPr txBox="1"/>
          <p:nvPr>
            <p:ph idx="1" type="body"/>
          </p:nvPr>
        </p:nvSpPr>
        <p:spPr>
          <a:xfrm>
            <a:off x="938050" y="155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72" y="1853785"/>
            <a:ext cx="7981276" cy="12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EXERCISE last part: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Discuss the HTN code structure in your game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0" name="Google Shape;290;p48"/>
          <p:cNvSpPr txBox="1"/>
          <p:nvPr>
            <p:ph idx="2" type="body"/>
          </p:nvPr>
        </p:nvSpPr>
        <p:spPr>
          <a:xfrm>
            <a:off x="4927400" y="629450"/>
            <a:ext cx="3933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draw.io for a XML </a:t>
            </a:r>
            <a:r>
              <a:rPr lang="e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No need to finish. This can be homework </a:t>
            </a:r>
            <a:endParaRPr sz="2400"/>
          </a:p>
        </p:txBody>
      </p:sp>
      <p:sp>
        <p:nvSpPr>
          <p:cNvPr id="291" name="Google Shape;291;p48"/>
          <p:cNvSpPr txBox="1"/>
          <p:nvPr>
            <p:ph idx="2" type="body"/>
          </p:nvPr>
        </p:nvSpPr>
        <p:spPr>
          <a:xfrm>
            <a:off x="4753075" y="1073875"/>
            <a:ext cx="39336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TAKE INTO ACCOUNT</a:t>
            </a:r>
            <a:endParaRPr b="1"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1228125" y="428475"/>
            <a:ext cx="7586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                             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                            THANKS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               </a:t>
            </a:r>
            <a:r>
              <a:rPr b="1" lang="es" sz="2800" u="sng">
                <a:solidFill>
                  <a:srgbClr val="F3F3F3"/>
                </a:solidFill>
                <a:hlinkClick r:id="rId3"/>
              </a:rPr>
              <a:t>mdpdoctor7@hotmail.com</a:t>
            </a:r>
            <a:r>
              <a:rPr b="1" lang="es" sz="2800" u="sng">
                <a:solidFill>
                  <a:schemeClr val="hlink"/>
                </a:solidFill>
                <a:hlinkClick r:id="rId4"/>
              </a:rPr>
              <a:t> </a:t>
            </a:r>
            <a:r>
              <a:rPr b="1" lang="es"/>
              <a:t>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/>
              <a:t>TYPES OF NPCs - </a:t>
            </a:r>
            <a:r>
              <a:rPr b="1" lang="es" sz="2400"/>
              <a:t>MULE </a:t>
            </a:r>
            <a:endParaRPr sz="240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623400" y="1628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2 Types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Example: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Companions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450" y="1307475"/>
            <a:ext cx="5826400" cy="32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TYPES OF </a:t>
            </a:r>
            <a:r>
              <a:rPr b="1" lang="es"/>
              <a:t>NPCs </a:t>
            </a:r>
            <a:r>
              <a:rPr b="1" lang="es"/>
              <a:t>- </a:t>
            </a:r>
            <a:r>
              <a:rPr b="1" lang="es" sz="2400"/>
              <a:t>helpers: SERVICERS VS VENDORS </a:t>
            </a:r>
            <a:endParaRPr sz="24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1881900" y="4245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" sz="2400"/>
              <a:t>The blacksmiths from GOW do both </a:t>
            </a:r>
            <a:endParaRPr i="1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975" y="1217475"/>
            <a:ext cx="5028051" cy="28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54725" y="445025"/>
            <a:ext cx="90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TYPES OF </a:t>
            </a:r>
            <a:r>
              <a:rPr b="1" lang="es"/>
              <a:t>NPCs </a:t>
            </a:r>
            <a:r>
              <a:rPr b="1" lang="es"/>
              <a:t>- </a:t>
            </a:r>
            <a:r>
              <a:rPr b="1" lang="es" sz="2400"/>
              <a:t>friends: SIDEKICK vs ALLY vs COMPANION</a:t>
            </a:r>
            <a:endParaRPr sz="240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31025" y="1631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Sidekick</a:t>
            </a:r>
            <a:r>
              <a:rPr lang="es" sz="2400"/>
              <a:t>: single, help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Ally</a:t>
            </a:r>
            <a:r>
              <a:rPr lang="es" sz="2400"/>
              <a:t>: groups, combat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Companion</a:t>
            </a:r>
            <a:r>
              <a:rPr lang="es" sz="2400"/>
              <a:t>: orders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  </a:t>
            </a:r>
            <a:r>
              <a:rPr i="1" lang="es" sz="2400"/>
              <a:t> A bunch of allies in Fallout </a:t>
            </a:r>
            <a:endParaRPr i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700" y="1302150"/>
            <a:ext cx="5293949" cy="29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1737300" y="267175"/>
            <a:ext cx="8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THEY HAVE 4 COMMONALITIES</a:t>
            </a:r>
            <a:endParaRPr sz="2400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644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1) QuestGivers:</a:t>
            </a:r>
            <a:r>
              <a:rPr lang="es" sz="2400"/>
              <a:t> 2 types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2) Perceived: </a:t>
            </a:r>
            <a:r>
              <a:rPr lang="es" sz="2400"/>
              <a:t>Location + actions + looks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VS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  </a:t>
            </a:r>
            <a:r>
              <a:rPr i="1" lang="es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5" y="2571750"/>
            <a:ext cx="4280126" cy="2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473" y="2571749"/>
            <a:ext cx="3908902" cy="22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1737300" y="267175"/>
            <a:ext cx="8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THEY HAVE 4 COMMONALITIES</a:t>
            </a:r>
            <a:endParaRPr sz="240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0" y="1576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3</a:t>
            </a:r>
            <a:r>
              <a:rPr b="1" lang="es" sz="2400"/>
              <a:t>) Act React Interact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 sz="2400"/>
              <a:t>4</a:t>
            </a:r>
            <a:r>
              <a:rPr b="1" lang="es" sz="2400"/>
              <a:t>) Embedded vs Emergent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                                                       </a:t>
            </a:r>
            <a:r>
              <a:rPr i="1" lang="es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632" y="1167450"/>
            <a:ext cx="2386200" cy="36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EXERCISE part 1: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Identify the main AI types in your game</a:t>
            </a:r>
            <a:endParaRPr sz="3000"/>
          </a:p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939500" y="1161950"/>
            <a:ext cx="3933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Act React Interact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How will you make sure they are perceived ?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400"/>
              <a:t>Extra (F</a:t>
            </a:r>
            <a:r>
              <a:rPr b="1" lang="es" sz="2400"/>
              <a:t>or groups with Quests) 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QuestGivers type ?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777300" y="601900"/>
            <a:ext cx="39336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TAKE INTO ACCOUNT</a:t>
            </a:r>
            <a:endParaRPr b="1"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